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7" r:id="rId4"/>
    <p:sldId id="283" r:id="rId5"/>
    <p:sldId id="279" r:id="rId6"/>
    <p:sldId id="281" r:id="rId7"/>
    <p:sldId id="284" r:id="rId8"/>
    <p:sldId id="288" r:id="rId9"/>
    <p:sldId id="260" r:id="rId10"/>
    <p:sldId id="292" r:id="rId11"/>
    <p:sldId id="263" r:id="rId12"/>
    <p:sldId id="278" r:id="rId13"/>
    <p:sldId id="264" r:id="rId14"/>
    <p:sldId id="293" r:id="rId15"/>
    <p:sldId id="265" r:id="rId16"/>
    <p:sldId id="289" r:id="rId17"/>
    <p:sldId id="267" r:id="rId18"/>
    <p:sldId id="268" r:id="rId19"/>
    <p:sldId id="290" r:id="rId20"/>
    <p:sldId id="271" r:id="rId21"/>
    <p:sldId id="273" r:id="rId22"/>
    <p:sldId id="272" r:id="rId23"/>
    <p:sldId id="286" r:id="rId24"/>
    <p:sldId id="274" r:id="rId25"/>
    <p:sldId id="285" r:id="rId26"/>
    <p:sldId id="291" r:id="rId27"/>
    <p:sldId id="27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40" autoAdjust="0"/>
  </p:normalViewPr>
  <p:slideViewPr>
    <p:cSldViewPr snapToGrid="0" snapToObjects="1">
      <p:cViewPr varScale="1">
        <p:scale>
          <a:sx n="121" d="100"/>
          <a:sy n="121" d="100"/>
        </p:scale>
        <p:origin x="-11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Recopy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2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Title users can </a:t>
            </a:r>
            <a:r>
              <a:rPr lang="en-US" dirty="0" err="1" smtClean="0"/>
              <a:t>rearragne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M</a:t>
            </a:r>
            <a:r>
              <a:rPr lang="en" dirty="0" smtClean="0"/>
              <a:t>ake</a:t>
            </a:r>
            <a:r>
              <a:rPr lang="en" baseline="0" dirty="0" smtClean="0"/>
              <a:t> this a black and white graph and add anothe</a:t>
            </a:r>
            <a:r>
              <a:rPr lang="en-US" baseline="0" dirty="0" smtClean="0"/>
              <a:t>r</a:t>
            </a:r>
            <a:r>
              <a:rPr lang="en" baseline="0" dirty="0" smtClean="0"/>
              <a:t> slide that has a weighted graph with explanations about colors and weights 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</a:t>
            </a:r>
            <a:r>
              <a:rPr lang="en" dirty="0" smtClean="0"/>
              <a:t>ocus</a:t>
            </a:r>
            <a:r>
              <a:rPr lang="en" baseline="0" dirty="0" smtClean="0"/>
              <a:t> on import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</a:t>
            </a:r>
            <a:r>
              <a:rPr lang="en" dirty="0" smtClean="0"/>
              <a:t>eplace decimals</a:t>
            </a:r>
            <a:r>
              <a:rPr lang="en" baseline="0" dirty="0" smtClean="0"/>
              <a:t> with %</a:t>
            </a: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</a:t>
            </a: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Viewport in red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Small laptop, auto</a:t>
            </a:r>
            <a:r>
              <a:rPr lang="en-US" baseline="0" dirty="0" smtClean="0"/>
              <a:t> chose small as best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Optimal layout = when graph relaxes complete without pushing against the boundaries of the viewport </a:t>
            </a:r>
            <a:endParaRPr lang="e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- Zooming</a:t>
            </a:r>
            <a:r>
              <a:rPr lang="en-US" baseline="0" dirty="0" smtClean="0"/>
              <a:t> and scrolling enabled note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" dirty="0" smtClean="0"/>
              <a:t>nu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</a:t>
            </a:r>
            <a:r>
              <a:rPr lang="en" smtClean="0"/>
              <a:t>ub notes about specific features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r>
              <a:rPr lang="en-US" dirty="0" smtClean="0"/>
              <a:t>- Just define comb control and how those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transcriion</a:t>
            </a:r>
            <a:r>
              <a:rPr lang="en-US" baseline="0" dirty="0" smtClean="0"/>
              <a:t> factors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Side by side comparison point</a:t>
            </a:r>
            <a:r>
              <a:rPr lang="en-US" baseline="0" dirty="0" smtClean="0"/>
              <a:t> by point</a:t>
            </a:r>
          </a:p>
          <a:p>
            <a:endParaRPr lang="en-US" baseline="0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8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8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800" b="1" dirty="0" smtClean="0"/>
          </a:p>
          <a:p>
            <a:endParaRPr lang="en-US" sz="800" b="1" dirty="0" smtClean="0">
              <a:solidFill>
                <a:schemeClr val="tx1"/>
              </a:solidFill>
            </a:endParaRPr>
          </a:p>
          <a:p>
            <a:r>
              <a:rPr lang="en-US" sz="1200" b="1" dirty="0" err="1" smtClean="0">
                <a:solidFill>
                  <a:srgbClr val="FF0000"/>
                </a:solidFill>
              </a:rPr>
              <a:t>GRNsight</a:t>
            </a:r>
            <a:r>
              <a:rPr lang="en-US" sz="1200" b="1" dirty="0" smtClean="0">
                <a:solidFill>
                  <a:srgbClr val="FF0000"/>
                </a:solidFill>
              </a:rPr>
              <a:t> is user friendly, exists as a web application, and lays out network graphs for medium-scale GRNs that are easily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/>
          <a:lstStyle/>
          <a:p>
            <a:fld id="{C259A7B8-0EC4-44C9-AFEF-25E144F11C06}" type="datetime1">
              <a:rPr lang="en-US" smtClean="0"/>
              <a:pPr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b="1" dirty="0" smtClean="0"/>
              <a:t>Anindita Varshneya</a:t>
            </a:r>
            <a:r>
              <a:rPr lang="en-US" sz="2000" b="1" dirty="0" smtClean="0"/>
              <a:t> and </a:t>
            </a:r>
            <a:r>
              <a:rPr lang="en" sz="2000" b="1" dirty="0"/>
              <a:t>Nicole Anguiano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7" y="214187"/>
            <a:ext cx="8580001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This GRN Diagram Took Several Hours to Create by Hand in Adobe Illustrator</a:t>
            </a:r>
            <a:endParaRPr lang="en-US" sz="2800" b="1" dirty="0"/>
          </a:p>
        </p:txBody>
      </p:sp>
      <p:pic>
        <p:nvPicPr>
          <p:cNvPr id="4" name="Picture 2" descr="https://static-content.springer.com/image/art%3A10.1007%2Fs11538-015-0092-6/MediaObjects/11538_2015_92_Fig1_HTML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25" y="1284685"/>
            <a:ext cx="3966467" cy="369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0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2806"/>
            <a:ext cx="8520600" cy="572700"/>
          </a:xfrm>
        </p:spPr>
        <p:txBody>
          <a:bodyPr/>
          <a:lstStyle/>
          <a:p>
            <a:r>
              <a:rPr lang="en-US" sz="2600" dirty="0" smtClean="0"/>
              <a:t>Users Can Rearrange Networks Using Drag and Drop</a:t>
            </a:r>
            <a:endParaRPr lang="en-US"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6173" y="1035792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6509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Rectangle 1"/>
          <p:cNvSpPr/>
          <p:nvPr/>
        </p:nvSpPr>
        <p:spPr>
          <a:xfrm>
            <a:off x="5553271" y="1970284"/>
            <a:ext cx="1826177" cy="63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9753" y="2439162"/>
            <a:ext cx="2540821" cy="63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9752" y="2591562"/>
            <a:ext cx="4512967" cy="2297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demo-3-paper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737" y="2302810"/>
            <a:ext cx="3049686" cy="235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74" y="1784743"/>
            <a:ext cx="1598155" cy="11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029" y="1775218"/>
            <a:ext cx="1310402" cy="149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3004" y="4754229"/>
            <a:ext cx="652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GRNsight</a:t>
            </a:r>
            <a:r>
              <a:rPr lang="en-US" b="1" dirty="0" smtClean="0"/>
              <a:t>: colored and variable thickness edges reveal patterns in data</a:t>
            </a:r>
            <a:endParaRPr lang="en-US" b="1" dirty="0"/>
          </a:p>
        </p:txBody>
      </p:sp>
      <p:pic>
        <p:nvPicPr>
          <p:cNvPr id="5" name="Picture 6" descr="demo-4-au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05" y="1080074"/>
            <a:ext cx="4448389" cy="35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6791278" y="2979794"/>
            <a:ext cx="733647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91278" y="1799584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791278" y="2278049"/>
            <a:ext cx="733647" cy="260499"/>
            <a:chOff x="294155" y="3370522"/>
            <a:chExt cx="733647" cy="26049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684948" y="14252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84948" y="195906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84948" y="261609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weak influence</a:t>
            </a:r>
          </a:p>
        </p:txBody>
      </p:sp>
      <p:sp>
        <p:nvSpPr>
          <p:cNvPr id="2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</p:spTree>
    <p:extLst>
      <p:ext uri="{BB962C8B-B14F-4D97-AF65-F5344CB8AC3E}">
        <p14:creationId xmlns:p14="http://schemas.microsoft.com/office/powerpoint/2010/main" val="8064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313034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3017301478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</a:t>
            </a:r>
            <a:r>
              <a:rPr lang="en-US" sz="2000" b="1" dirty="0" smtClean="0">
                <a:solidFill>
                  <a:schemeClr val="dk1"/>
                </a:solidFill>
              </a:rPr>
              <a:t>230</a:t>
            </a:r>
            <a:r>
              <a:rPr lang="en" sz="2000" b="1" dirty="0" smtClean="0">
                <a:solidFill>
                  <a:schemeClr val="dk1"/>
                </a:solidFill>
              </a:rPr>
              <a:t> </a:t>
            </a:r>
            <a:r>
              <a:rPr lang="en" sz="2000" b="1" dirty="0">
                <a:solidFill>
                  <a:schemeClr val="dk1"/>
                </a:solidFill>
              </a:rPr>
              <a:t>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</a:t>
            </a:r>
            <a:r>
              <a:rPr lang="en" b="1" dirty="0" smtClean="0">
                <a:solidFill>
                  <a:srgbClr val="7F7F7F"/>
                </a:solidFill>
              </a:rPr>
              <a:t>framework</a:t>
            </a:r>
            <a:r>
              <a:rPr lang="en-US" b="1" dirty="0" smtClean="0">
                <a:solidFill>
                  <a:srgbClr val="7F7F7F"/>
                </a:solidFill>
              </a:rPr>
              <a:t> and</a:t>
            </a:r>
            <a:r>
              <a:rPr lang="en" b="1" dirty="0" smtClean="0">
                <a:solidFill>
                  <a:srgbClr val="7F7F7F"/>
                </a:solidFill>
              </a:rPr>
              <a:t>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70022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940" y="2624727"/>
            <a:ext cx="42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16734" y="4202340"/>
            <a:ext cx="36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Zooming and Scrolling Enabled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1.0 established a testing </a:t>
            </a:r>
            <a:r>
              <a:rPr lang="en" b="1" dirty="0" smtClean="0"/>
              <a:t>framework</a:t>
            </a:r>
            <a:r>
              <a:rPr lang="en-US" b="1" dirty="0" smtClean="0"/>
              <a:t> and</a:t>
            </a:r>
            <a:r>
              <a:rPr lang="en" b="1" dirty="0" smtClean="0"/>
              <a:t> </a:t>
            </a:r>
            <a:r>
              <a:rPr lang="en-US" b="1" dirty="0" smtClean="0"/>
              <a:t>created an</a:t>
            </a:r>
            <a:r>
              <a:rPr lang="en" b="1" dirty="0" smtClean="0"/>
              <a:t> errors </a:t>
            </a:r>
            <a:r>
              <a:rPr lang="en" b="1" dirty="0"/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2.0 is in active development, available in </a:t>
            </a:r>
            <a:r>
              <a:rPr lang="en" b="1" dirty="0" smtClean="0"/>
              <a:t>beta</a:t>
            </a:r>
            <a:r>
              <a:rPr lang="en-US" b="1" dirty="0" smtClean="0"/>
              <a:t> website</a:t>
            </a:r>
            <a:r>
              <a:rPr lang="en" b="1" dirty="0" smtClean="0"/>
              <a:t>, </a:t>
            </a:r>
            <a:r>
              <a:rPr lang="en" b="1" dirty="0"/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3375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</a:t>
            </a:r>
            <a:r>
              <a:rPr lang="en" sz="1400" u="sng" dirty="0" smtClean="0"/>
              <a:t>Team</a:t>
            </a:r>
            <a:endParaRPr lang="en-US" sz="1400" u="sng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Nicole </a:t>
            </a:r>
            <a:r>
              <a:rPr lang="en-US" sz="1400" dirty="0" err="1" smtClean="0"/>
              <a:t>Anguiano</a:t>
            </a:r>
            <a:r>
              <a:rPr lang="en" sz="1400" u="sng" dirty="0" smtClean="0"/>
              <a:t> </a:t>
            </a:r>
            <a:endParaRPr lang="en" sz="1400" u="sng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and created an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 errors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beta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website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2988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  <p:pic>
        <p:nvPicPr>
          <p:cNvPr id="11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 </a:t>
            </a:r>
            <a:r>
              <a:rPr lang="en-US" altLang="en-US" dirty="0">
                <a:solidFill>
                  <a:srgbClr val="16693F"/>
                </a:solidFill>
              </a:rPr>
              <a:t>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~</a:t>
            </a:r>
            <a:r>
              <a:rPr lang="en-US" altLang="en-US" dirty="0">
                <a:solidFill>
                  <a:srgbClr val="16693F"/>
                </a:solidFill>
              </a:rPr>
              <a:t>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77976"/>
              </p:ext>
            </p:extLst>
          </p:nvPr>
        </p:nvGraphicFramePr>
        <p:xfrm>
          <a:off x="492199" y="1428932"/>
          <a:ext cx="8172278" cy="3254796"/>
        </p:xfrm>
        <a:graphic>
          <a:graphicData uri="http://schemas.openxmlformats.org/drawingml/2006/table">
            <a:tbl>
              <a:tblPr firstRow="1" bandRow="1">
                <a:tableStyleId>{6C9FD421-407B-43CE-951F-49B8B315E36E}</a:tableStyleId>
              </a:tblPr>
              <a:tblGrid>
                <a:gridCol w="4086139"/>
                <a:gridCol w="4086139"/>
              </a:tblGrid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Cytoscape</a:t>
                      </a:r>
                      <a:r>
                        <a:rPr lang="en-US" sz="2000" b="1" baseline="0" dirty="0" smtClean="0"/>
                        <a:t> and </a:t>
                      </a:r>
                      <a:r>
                        <a:rPr lang="en-US" sz="2000" b="1" baseline="0" dirty="0" err="1" smtClean="0"/>
                        <a:t>Gephi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GRNsight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large-scale</a:t>
                      </a:r>
                      <a:r>
                        <a:rPr lang="en-US" sz="2000" b="1" baseline="0" dirty="0" smtClean="0"/>
                        <a:t> graphs.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small- to medium- scale graphs.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Must be installed.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Exists as a web application.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Several</a:t>
                      </a:r>
                      <a:r>
                        <a:rPr lang="en-US" sz="2000" b="1" baseline="0" dirty="0" smtClean="0"/>
                        <a:t> complex features in addition to visualization.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Easy to use, and</a:t>
                      </a:r>
                      <a:r>
                        <a:rPr lang="en-US" sz="2000" b="1" baseline="0" dirty="0" smtClean="0"/>
                        <a:t> easily interpretable visualizations.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and 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044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1661</Words>
  <Application>Microsoft Macintosh PowerPoint</Application>
  <PresentationFormat>On-screen Show (16:9)</PresentationFormat>
  <Paragraphs>216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Outline</vt:lpstr>
      <vt:lpstr>Transcription Factors Control Gene Expression By Binding to Regulatory DNA Sequences</vt:lpstr>
      <vt:lpstr>In Yeast, ~250 Transcription Factors Regulate  ~6000 Genes through Combinatorial Control </vt:lpstr>
      <vt:lpstr>In Yeast, ~250 Transcription Factors Regulate ~6000 Genes through Combinatorial Control </vt:lpstr>
      <vt:lpstr>GRNsight is Optimized to Visualize Small- to Medium-Scale Networks</vt:lpstr>
      <vt:lpstr>Outline</vt:lpstr>
      <vt:lpstr>GRNsight Accepts Excel Spreadsheets with an Adjacency Matrix</vt:lpstr>
      <vt:lpstr>This GRN Diagram Took Several Hours to Create by Hand in Adobe Illustrator</vt:lpstr>
      <vt:lpstr>GRNsight Rapidly Generates GRN Graphs Using Our Customizations to the Open Source D3 Library </vt:lpstr>
      <vt:lpstr>Users Can Rearrange Networks Using Drag and Drop</vt:lpstr>
      <vt:lpstr>GRNsight Automatically Lays Out Weighted and Unweighted Networks</vt:lpstr>
      <vt:lpstr>GRNsight Automatically Lays Out Weighted and Unweighted Networks</vt:lpstr>
      <vt:lpstr>GRNsight Has a Service-Oriented Architecture</vt:lpstr>
      <vt:lpstr>Outline</vt:lpstr>
      <vt:lpstr>The Errors and Warnings Library Was Established In v1.0</vt:lpstr>
      <vt:lpstr>Test Driven Development (TDD) Ensures GRNsight Works as Expected</vt:lpstr>
      <vt:lpstr>Outline</vt:lpstr>
      <vt:lpstr>Visualization of Edge Weights is User Customizable</vt:lpstr>
      <vt:lpstr>A Customizable Normalization Factor Allows Users to Compare Graphs</vt:lpstr>
      <vt:lpstr>The viewport was enlarged to allow for easier visualization on different screen sizes</vt:lpstr>
      <vt:lpstr>Viewport automatically detected as small on small screen</vt:lpstr>
      <vt:lpstr>The Drafting Board Was Enlarged for Optimal Graph Loading</vt:lpstr>
      <vt:lpstr>Adaptive drafting board algorithm extends drafting board beyond viewport</vt:lpstr>
      <vt:lpstr>Summary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30</cp:revision>
  <dcterms:modified xsi:type="dcterms:W3CDTF">2017-03-25T17:36:32Z</dcterms:modified>
</cp:coreProperties>
</file>